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73" r:id="rId2"/>
    <p:sldId id="353" r:id="rId3"/>
    <p:sldId id="374" r:id="rId4"/>
    <p:sldId id="375" r:id="rId5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os" initials="y" lastIdx="9" clrIdx="0">
    <p:extLst/>
  </p:cmAuthor>
  <p:cmAuthor id="2" name="Кравченко Светлана Ивановна" initials="КСИ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0751"/>
    <a:srgbClr val="D36113"/>
    <a:srgbClr val="E9C3AA"/>
    <a:srgbClr val="EDD498"/>
    <a:srgbClr val="CBC1B9"/>
    <a:srgbClr val="336600"/>
    <a:srgbClr val="000099"/>
    <a:srgbClr val="FF3399"/>
    <a:srgbClr val="FF99CC"/>
    <a:srgbClr val="EAF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3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76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C600B-51AA-44A6-AB1F-AEE2C9B6B2A7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140B8-1F11-4F72-9EE1-5D1F2DB88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9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720C8-C739-476D-9AC6-0D695C359E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1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E44C-319B-47FE-A5BE-B3155B959DE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hyperlink" Target="https://fipi.ru/itogovoye" TargetMode="External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4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8718" y="-150215"/>
            <a:ext cx="7498259" cy="831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репетиционного собеседования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-41276" y="4176589"/>
            <a:ext cx="3599445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участников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демонстрационным вариантом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ИС-9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  <a:p>
            <a:pPr algn="ctr"/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fipi.ru/itogovoye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sobesedovaniye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3" b="100000" l="0" r="100000">
                        <a14:backgroundMark x1="39098" y1="29454" x2="39098" y2="29454"/>
                        <a14:backgroundMark x1="39098" y1="29454" x2="39098" y2="29454"/>
                        <a14:backgroundMark x1="23684" y1="15329" x2="63534" y2="64045"/>
                        <a14:backgroundMark x1="80075" y1="54976" x2="49248" y2="23756"/>
                        <a14:backgroundMark x1="31955" y1="74238" x2="45489" y2="32745"/>
                        <a14:backgroundMark x1="60150" y1="6100" x2="90977" y2="10594"/>
                        <a14:backgroundMark x1="77444" y1="83628" x2="31203" y2="97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0323" y="544617"/>
            <a:ext cx="1293296" cy="6125229"/>
          </a:xfrm>
          <a:prstGeom prst="rect">
            <a:avLst/>
          </a:prstGeom>
        </p:spPr>
      </p:pic>
      <p:sp>
        <p:nvSpPr>
          <p:cNvPr id="43" name="Полилиния 42"/>
          <p:cNvSpPr/>
          <p:nvPr/>
        </p:nvSpPr>
        <p:spPr>
          <a:xfrm>
            <a:off x="3354078" y="733400"/>
            <a:ext cx="8502642" cy="545362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проведения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декабря 2024 года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3866782" y="1578421"/>
            <a:ext cx="7989938" cy="545362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начала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10:00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4234582" y="2435553"/>
            <a:ext cx="7622138" cy="545362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проводиться как в ходе, так и вне учебного процесса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4168466" y="3372655"/>
            <a:ext cx="7688254" cy="545362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15-16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для каждого участника и +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 для ОВЗ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4144046" y="4187082"/>
            <a:ext cx="7712674" cy="610624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endParaRPr lang="ru-RU" sz="17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909181" y="5039485"/>
            <a:ext cx="7947539" cy="682521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ответов экспертом: в ходе проведения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аудиозаписям, но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чем через 3 календарных дня с даты проведения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3451981" y="5990603"/>
            <a:ext cx="8404739" cy="545362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 «зачет» – 10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узел 35"/>
          <p:cNvSpPr/>
          <p:nvPr/>
        </p:nvSpPr>
        <p:spPr>
          <a:xfrm>
            <a:off x="3776290" y="3212279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032" b="94268" l="13043" r="44269">
                        <a14:backgroundMark x1="17787" y1="87261" x2="17787" y2="87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0" t="34251" r="53699" b="4634"/>
          <a:stretch/>
        </p:blipFill>
        <p:spPr>
          <a:xfrm flipH="1">
            <a:off x="3882917" y="3259585"/>
            <a:ext cx="703331" cy="625181"/>
          </a:xfrm>
          <a:prstGeom prst="rect">
            <a:avLst/>
          </a:prstGeom>
        </p:spPr>
      </p:pic>
      <p:sp>
        <p:nvSpPr>
          <p:cNvPr id="21" name="Блок-схема: узел 20"/>
          <p:cNvSpPr/>
          <p:nvPr/>
        </p:nvSpPr>
        <p:spPr>
          <a:xfrm>
            <a:off x="2909858" y="631192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13" y="607304"/>
            <a:ext cx="925168" cy="760216"/>
          </a:xfrm>
          <a:prstGeom prst="rect">
            <a:avLst/>
          </a:prstGeom>
        </p:spPr>
      </p:pic>
      <p:sp>
        <p:nvSpPr>
          <p:cNvPr id="32" name="Блок-схема: узел 31"/>
          <p:cNvSpPr/>
          <p:nvPr/>
        </p:nvSpPr>
        <p:spPr>
          <a:xfrm>
            <a:off x="3721487" y="4073660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3445042" y="4967927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2957183" y="5801709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3678949" y="2314695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31" y="5934711"/>
            <a:ext cx="389189" cy="51017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52000" y1="22667" x2="53778" y2="37778"/>
                        <a14:backgroundMark x1="57778" y1="25778" x2="64889" y2="34667"/>
                        <a14:backgroundMark x1="56444" y1="36889" x2="72000" y2="44889"/>
                        <a14:backgroundMark x1="67556" y1="25333" x2="67556" y2="25333"/>
                        <a14:backgroundMark x1="73333" y1="23111" x2="73333" y2="23111"/>
                        <a14:backgroundMark x1="76000" y1="22667" x2="78222" y2="24444"/>
                        <a14:backgroundMark x1="78222" y1="24889" x2="78222" y2="24889"/>
                        <a14:backgroundMark x1="79556" y1="27111" x2="79556" y2="27111"/>
                        <a14:backgroundMark x1="80000" y1="30667" x2="80000" y2="30667"/>
                        <a14:backgroundMark x1="80444" y1="33778" x2="80444" y2="33778"/>
                        <a14:backgroundMark x1="79556" y1="36444" x2="79556" y2="36444"/>
                        <a14:backgroundMark x1="65333" y1="28444" x2="65333" y2="28444"/>
                        <a14:backgroundMark x1="61333" y1="33778" x2="61333" y2="33778"/>
                        <a14:backgroundMark x1="60889" y1="38222" x2="60889" y2="38222"/>
                        <a14:backgroundMark x1="70222" y1="48000" x2="70222" y2="48000"/>
                        <a14:backgroundMark x1="73333" y1="46222" x2="73333" y2="46222"/>
                        <a14:backgroundMark x1="75111" y1="44444" x2="75111" y2="44444"/>
                        <a14:backgroundMark x1="77333" y1="41778" x2="77333" y2="41778"/>
                        <a14:backgroundMark x1="78222" y1="38667" x2="78222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83" y="2229128"/>
            <a:ext cx="874598" cy="8745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4" y="1943834"/>
            <a:ext cx="3244123" cy="1985037"/>
          </a:xfrm>
          <a:prstGeom prst="rect">
            <a:avLst/>
          </a:prstGeom>
        </p:spPr>
      </p:pic>
      <p:sp>
        <p:nvSpPr>
          <p:cNvPr id="31" name="Блок-схема: узел 30"/>
          <p:cNvSpPr/>
          <p:nvPr/>
        </p:nvSpPr>
        <p:spPr>
          <a:xfrm>
            <a:off x="3368426" y="1458913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14" b="89871" l="1565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26" y="5027506"/>
            <a:ext cx="996712" cy="6702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39" b="98592" l="0" r="100000">
                        <a14:foregroundMark x1="12607" y1="50704" x2="12607" y2="50704"/>
                        <a14:foregroundMark x1="18911" y1="53052" x2="18911" y2="53052"/>
                        <a14:foregroundMark x1="9456" y1="87324" x2="9456" y2="87324"/>
                        <a14:foregroundMark x1="7163" y1="80282" x2="7163" y2="80282"/>
                        <a14:foregroundMark x1="3725" y1="86854" x2="3725" y2="86854"/>
                        <a14:foregroundMark x1="4585" y1="87324" x2="6017" y2="87324"/>
                        <a14:foregroundMark x1="10315" y1="86385" x2="10315" y2="86385"/>
                        <a14:foregroundMark x1="12034" y1="85915" x2="15473" y2="84977"/>
                        <a14:foregroundMark x1="19484" y1="83099" x2="20344" y2="82160"/>
                        <a14:foregroundMark x1="21203" y1="82160" x2="22636" y2="81221"/>
                        <a14:foregroundMark x1="26648" y1="79812" x2="26648" y2="79812"/>
                        <a14:foregroundMark x1="27221" y1="79812" x2="27221" y2="79812"/>
                        <a14:foregroundMark x1="19198" y1="91549" x2="19198" y2="91549"/>
                        <a14:foregroundMark x1="5444" y1="89671" x2="5444" y2="89671"/>
                        <a14:foregroundMark x1="12607" y1="88732" x2="14900" y2="87793"/>
                        <a14:foregroundMark x1="16905" y1="87793" x2="18625" y2="86854"/>
                        <a14:foregroundMark x1="20344" y1="86385" x2="20344" y2="86385"/>
                        <a14:foregroundMark x1="27507" y1="91080" x2="27507" y2="91080"/>
                        <a14:foregroundMark x1="38109" y1="92488" x2="38109" y2="92488"/>
                        <a14:foregroundMark x1="43553" y1="93427" x2="43553" y2="93427"/>
                        <a14:foregroundMark x1="50430" y1="93427" x2="51576" y2="93427"/>
                        <a14:foregroundMark x1="54441" y1="93427" x2="55301" y2="93427"/>
                        <a14:foregroundMark x1="60458" y1="93427" x2="60458" y2="93427"/>
                        <a14:foregroundMark x1="66476" y1="93427" x2="66476" y2="93427"/>
                        <a14:foregroundMark x1="69341" y1="93897" x2="73352" y2="93897"/>
                        <a14:foregroundMark x1="75931" y1="94366" x2="77077" y2="94366"/>
                        <a14:foregroundMark x1="77650" y1="93897" x2="77650" y2="93897"/>
                        <a14:foregroundMark x1="79656" y1="91549" x2="79943" y2="90141"/>
                        <a14:foregroundMark x1="80516" y1="89202" x2="80516" y2="84977"/>
                        <a14:foregroundMark x1="80229" y1="84507" x2="79943" y2="81690"/>
                        <a14:foregroundMark x1="79370" y1="80282" x2="75931" y2="77465"/>
                        <a14:foregroundMark x1="69914" y1="76526" x2="68481" y2="74648"/>
                        <a14:foregroundMark x1="87966" y1="65258" x2="87966" y2="65258"/>
                        <a14:foregroundMark x1="89112" y1="57746" x2="89112" y2="57746"/>
                        <a14:foregroundMark x1="84814" y1="51174" x2="84814" y2="51174"/>
                        <a14:foregroundMark x1="84527" y1="63850" x2="84527" y2="63850"/>
                        <a14:foregroundMark x1="88825" y1="63380" x2="88825" y2="63380"/>
                        <a14:foregroundMark x1="91977" y1="53052" x2="91977" y2="53052"/>
                        <a14:foregroundMark x1="88825" y1="48826" x2="88825" y2="48826"/>
                        <a14:foregroundMark x1="88252" y1="48357" x2="88252" y2="48357"/>
                        <a14:foregroundMark x1="82521" y1="49765" x2="82521" y2="49765"/>
                        <a14:foregroundMark x1="88539" y1="72300" x2="88539" y2="72300"/>
                        <a14:foregroundMark x1="91977" y1="64319" x2="91977" y2="64319"/>
                        <a14:foregroundMark x1="88252" y1="86385" x2="88252" y2="86385"/>
                        <a14:foregroundMark x1="89971" y1="86385" x2="89971" y2="86385"/>
                        <a14:foregroundMark x1="90258" y1="85915" x2="90258" y2="85915"/>
                        <a14:foregroundMark x1="90544" y1="85915" x2="90544" y2="85915"/>
                        <a14:foregroundMark x1="85960" y1="87793" x2="85960" y2="87793"/>
                        <a14:foregroundMark x1="85673" y1="82629" x2="85673" y2="82629"/>
                        <a14:foregroundMark x1="91977" y1="87324" x2="93410" y2="87324"/>
                        <a14:foregroundMark x1="96275" y1="86385" x2="97421" y2="83099"/>
                        <a14:foregroundMark x1="98281" y1="77934" x2="98281" y2="77934"/>
                        <a14:foregroundMark x1="28653" y1="95305" x2="28653" y2="95305"/>
                        <a14:backgroundMark x1="60625" y1="3061" x2="60625" y2="3061"/>
                        <a14:backgroundMark x1="51875" y1="5102" x2="51875" y2="5102"/>
                        <a14:backgroundMark x1="60000" y1="6122" x2="70000" y2="7143"/>
                        <a14:backgroundMark x1="48750" y1="7143" x2="29375" y2="7143"/>
                        <a14:backgroundMark x1="26875" y1="5102" x2="25625" y2="13265"/>
                        <a14:backgroundMark x1="26250" y1="18367" x2="26250" y2="18367"/>
                        <a14:backgroundMark x1="25625" y1="20408" x2="25625" y2="20408"/>
                        <a14:backgroundMark x1="25625" y1="25510" x2="25625" y2="26531"/>
                        <a14:backgroundMark x1="25625" y1="29592" x2="25625" y2="31633"/>
                        <a14:backgroundMark x1="25625" y1="34694" x2="26250" y2="66327"/>
                        <a14:backgroundMark x1="73750" y1="5102" x2="74375" y2="14286"/>
                        <a14:backgroundMark x1="75000" y1="20408" x2="75000" y2="39796"/>
                        <a14:backgroundMark x1="73750" y1="43878" x2="74375" y2="61224"/>
                        <a14:backgroundMark x1="73750" y1="65306" x2="55000" y2="68367"/>
                        <a14:backgroundMark x1="43125" y1="68367" x2="26875" y2="68367"/>
                        <a14:backgroundMark x1="63750" y1="75510" x2="74375" y2="75510"/>
                        <a14:backgroundMark x1="35625" y1="74490" x2="2625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4" t="3499" r="24485" b="39866"/>
          <a:stretch/>
        </p:blipFill>
        <p:spPr>
          <a:xfrm flipH="1">
            <a:off x="3768974" y="4211285"/>
            <a:ext cx="645454" cy="473177"/>
          </a:xfrm>
          <a:prstGeom prst="rect">
            <a:avLst/>
          </a:prstGeom>
        </p:spPr>
      </p:pic>
      <p:cxnSp>
        <p:nvCxnSpPr>
          <p:cNvPr id="52" name="Прямая соединительная линия 51"/>
          <p:cNvCxnSpPr/>
          <p:nvPr/>
        </p:nvCxnSpPr>
        <p:spPr>
          <a:xfrm>
            <a:off x="318977" y="510936"/>
            <a:ext cx="11537743" cy="3368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530163" y="4159170"/>
            <a:ext cx="7228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Персональная аудиозапись либо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комбинированная,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аудиоформатах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(*.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*.mp3, *.mp4, *.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844" b="98750" l="4844" r="93438">
                        <a14:foregroundMark x1="34844" y1="85625" x2="34844" y2="85625"/>
                        <a14:foregroundMark x1="44063" y1="85313" x2="44063" y2="85313"/>
                        <a14:foregroundMark x1="49063" y1="85313" x2="49063" y2="85313"/>
                        <a14:foregroundMark x1="40156" y1="86094" x2="40156" y2="86094"/>
                        <a14:foregroundMark x1="52812" y1="85313" x2="52812" y2="85313"/>
                        <a14:foregroundMark x1="60469" y1="84219" x2="61719" y2="84219"/>
                        <a14:foregroundMark x1="65938" y1="83750" x2="65938" y2="83750"/>
                        <a14:foregroundMark x1="57031" y1="84219" x2="57031" y2="84219"/>
                        <a14:foregroundMark x1="54688" y1="85625" x2="54688" y2="85625"/>
                        <a14:foregroundMark x1="59375" y1="86094" x2="59375" y2="86094"/>
                        <a14:foregroundMark x1="63906" y1="84531" x2="63906" y2="84531"/>
                        <a14:foregroundMark x1="65469" y1="88438" x2="65469" y2="88438"/>
                        <a14:foregroundMark x1="61250" y1="88750" x2="61250" y2="88750"/>
                        <a14:foregroundMark x1="73125" y1="89531" x2="73125" y2="89531"/>
                        <a14:foregroundMark x1="67813" y1="89531" x2="67813" y2="89531"/>
                        <a14:foregroundMark x1="81563" y1="89219" x2="81563" y2="89219"/>
                        <a14:foregroundMark x1="85469" y1="89219" x2="85469" y2="89219"/>
                        <a14:foregroundMark x1="77031" y1="89219" x2="77031" y2="8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17" y="1483094"/>
            <a:ext cx="707742" cy="7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212" y="912846"/>
            <a:ext cx="1383500" cy="863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368" y="706618"/>
            <a:ext cx="4464763" cy="3178645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098870" y="-110442"/>
            <a:ext cx="7923376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</a:t>
            </a:r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репетиционного собеседования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93404" y="548691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1656" y="1710365"/>
            <a:ext cx="67817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проведения государственной итоговой аттестации по образовательным программам основного общего образования к ГИА допускаются обучающиеся, не имеющие академической задолженности, в полном объеме выполнившие учебный план или индивидуальный учебный план (имеющие годовые отметки по всем учебным предметам учебного плана за 9 класс не ниже удовлетворительных), а также имеющие результат «зачет» за итоговое собеседование по русскому языку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проводится во вторую среду февраля. Дополнительные сроки проведения итогового собеседования — вторая рабочая среда марта и третий понедельник апреля.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15842" y="3990783"/>
            <a:ext cx="2913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</a:rPr>
              <a:t>Участникам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запрещено</a:t>
            </a:r>
            <a:r>
              <a:rPr lang="ru-RU" sz="1600" b="1" dirty="0" smtClean="0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</a:rPr>
              <a:t>иметь при себе: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77781" y="4451082"/>
            <a:ext cx="30289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</a:rPr>
              <a:t>средства </a:t>
            </a:r>
            <a:r>
              <a:rPr lang="ru-RU" sz="1600" b="1" dirty="0" smtClean="0">
                <a:latin typeface="Times New Roman" panose="02020603050405020304" pitchFamily="18" charset="0"/>
              </a:rPr>
              <a:t>связи;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</a:rPr>
              <a:t>фото-</a:t>
            </a:r>
            <a:r>
              <a:rPr lang="ru-RU" sz="1600" b="1" dirty="0">
                <a:latin typeface="Times New Roman" panose="02020603050405020304" pitchFamily="18" charset="0"/>
              </a:rPr>
              <a:t>, </a:t>
            </a:r>
            <a:r>
              <a:rPr lang="ru-RU" sz="1600" b="1" dirty="0" smtClean="0">
                <a:latin typeface="Times New Roman" panose="02020603050405020304" pitchFamily="18" charset="0"/>
              </a:rPr>
              <a:t>аудио- </a:t>
            </a:r>
          </a:p>
          <a:p>
            <a:pPr marL="265113" indent="-265113">
              <a:tabLst>
                <a:tab pos="85725" algn="l"/>
              </a:tabLst>
            </a:pPr>
            <a:r>
              <a:rPr lang="ru-RU" sz="1600" b="1" dirty="0" smtClean="0">
                <a:latin typeface="Times New Roman" panose="02020603050405020304" pitchFamily="18" charset="0"/>
              </a:rPr>
              <a:t>    и видеоаппаратуру; </a:t>
            </a:r>
            <a:endParaRPr lang="ru-RU" sz="1600" b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</a:rPr>
              <a:t>справочные </a:t>
            </a:r>
            <a:r>
              <a:rPr lang="ru-RU" sz="1600" b="1" dirty="0" smtClean="0">
                <a:latin typeface="Times New Roman" panose="02020603050405020304" pitchFamily="18" charset="0"/>
              </a:rPr>
              <a:t>материалы</a:t>
            </a:r>
            <a:r>
              <a:rPr lang="ru-RU" sz="1600" b="1" dirty="0">
                <a:latin typeface="Times New Roman" panose="02020603050405020304" pitchFamily="18" charset="0"/>
              </a:rPr>
              <a:t>, </a:t>
            </a:r>
            <a:endParaRPr lang="ru-RU" sz="1600" b="1" dirty="0"/>
          </a:p>
          <a:p>
            <a:pPr marL="180975" indent="-180975"/>
            <a:r>
              <a:rPr lang="ru-RU" sz="1600" b="1" dirty="0" smtClean="0">
                <a:latin typeface="Times New Roman" panose="02020603050405020304" pitchFamily="18" charset="0"/>
              </a:rPr>
              <a:t>    письменные заметки </a:t>
            </a:r>
            <a:r>
              <a:rPr lang="ru-RU" sz="1600" b="1" dirty="0">
                <a:latin typeface="Times New Roman" panose="02020603050405020304" pitchFamily="18" charset="0"/>
              </a:rPr>
              <a:t>и </a:t>
            </a:r>
            <a:r>
              <a:rPr lang="ru-RU" sz="1600" b="1" dirty="0" smtClean="0">
                <a:latin typeface="Times New Roman" panose="02020603050405020304" pitchFamily="18" charset="0"/>
              </a:rPr>
              <a:t>            иные средства хранения          </a:t>
            </a:r>
            <a:r>
              <a:rPr lang="ru-RU" sz="1600" b="1" dirty="0">
                <a:latin typeface="Times New Roman" panose="02020603050405020304" pitchFamily="18" charset="0"/>
              </a:rPr>
              <a:t>и </a:t>
            </a:r>
            <a:r>
              <a:rPr lang="ru-RU" sz="1600" b="1" dirty="0" smtClean="0">
                <a:latin typeface="Times New Roman" panose="02020603050405020304" pitchFamily="18" charset="0"/>
              </a:rPr>
              <a:t>передачи информации.</a:t>
            </a:r>
            <a:endParaRPr lang="ru-RU" sz="16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5959">
            <a:off x="10625495" y="5296694"/>
            <a:ext cx="488912" cy="3508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18411" r="6481" b="21590"/>
          <a:stretch/>
        </p:blipFill>
        <p:spPr>
          <a:xfrm>
            <a:off x="11272364" y="5075675"/>
            <a:ext cx="405611" cy="3280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2" b="100000" l="4948" r="963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1831" y="5799392"/>
            <a:ext cx="426144" cy="380090"/>
          </a:xfrm>
          <a:prstGeom prst="rect">
            <a:avLst/>
          </a:prstGeom>
        </p:spPr>
      </p:pic>
      <p:pic>
        <p:nvPicPr>
          <p:cNvPr id="18" name="Picture 299"/>
          <p:cNvPicPr/>
          <p:nvPr/>
        </p:nvPicPr>
        <p:blipFill>
          <a:blip r:embed="rId8"/>
          <a:stretch>
            <a:fillRect/>
          </a:stretch>
        </p:blipFill>
        <p:spPr>
          <a:xfrm rot="16200000">
            <a:off x="11137946" y="4919300"/>
            <a:ext cx="699397" cy="643895"/>
          </a:xfrm>
          <a:prstGeom prst="rect">
            <a:avLst/>
          </a:prstGeom>
        </p:spPr>
      </p:pic>
      <p:pic>
        <p:nvPicPr>
          <p:cNvPr id="19" name="Picture 299"/>
          <p:cNvPicPr/>
          <p:nvPr/>
        </p:nvPicPr>
        <p:blipFill>
          <a:blip r:embed="rId8"/>
          <a:stretch>
            <a:fillRect/>
          </a:stretch>
        </p:blipFill>
        <p:spPr>
          <a:xfrm rot="16200000">
            <a:off x="11117617" y="5635739"/>
            <a:ext cx="689913" cy="753121"/>
          </a:xfrm>
          <a:prstGeom prst="rect">
            <a:avLst/>
          </a:prstGeom>
        </p:spPr>
      </p:pic>
      <p:pic>
        <p:nvPicPr>
          <p:cNvPr id="23" name="Picture 299"/>
          <p:cNvPicPr/>
          <p:nvPr/>
        </p:nvPicPr>
        <p:blipFill>
          <a:blip r:embed="rId8"/>
          <a:stretch>
            <a:fillRect/>
          </a:stretch>
        </p:blipFill>
        <p:spPr>
          <a:xfrm rot="16200000">
            <a:off x="10567317" y="5171634"/>
            <a:ext cx="614805" cy="581956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7313391" y="4028550"/>
            <a:ext cx="4695730" cy="249136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387" y="1736582"/>
            <a:ext cx="915270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вслух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с привлечением дополнительной информации;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 по одной из выбранных тем;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экзаменатором-собеседником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оценивается по системе «зачет»/«незачет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баллов для получения зачета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возможное количество баллов – 20.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ОВЗ максимальное количество баллов – 10, минимальное – 5. 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288661" y="454726"/>
            <a:ext cx="8502642" cy="633846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Итоговое собеседование по русскому языку состоит из четырех заданий: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" y="283148"/>
            <a:ext cx="7865067" cy="640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94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48725</TotalTime>
  <Words>301</Words>
  <Application>Microsoft Office PowerPoint</Application>
  <PresentationFormat>Широкоэкранный</PresentationFormat>
  <Paragraphs>37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Кравченко Светлана Ивановна</dc:creator>
  <cp:lastModifiedBy>User</cp:lastModifiedBy>
  <cp:revision>1723</cp:revision>
  <cp:lastPrinted>2024-11-20T08:52:07Z</cp:lastPrinted>
  <dcterms:created xsi:type="dcterms:W3CDTF">2023-03-13T08:43:00Z</dcterms:created>
  <dcterms:modified xsi:type="dcterms:W3CDTF">2024-12-10T09:43:14Z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9F9EE34FAA6A41B39E3009DCCFBC25E3</vt:lpwstr>
  </property>
  <property fmtid="{D5CDD505-2E9C-101B-9397-08002B2CF9AE}" pid="3" name="KSOProductBuildVer">
    <vt:lpwstr>1049-11.2.0.11486</vt:lpwstr>
  </property>
</Properties>
</file>